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2"/>
  </p:notesMasterIdLst>
  <p:sldIdLst>
    <p:sldId id="258" r:id="rId2"/>
    <p:sldId id="277" r:id="rId3"/>
    <p:sldId id="259" r:id="rId4"/>
    <p:sldId id="278" r:id="rId5"/>
    <p:sldId id="260" r:id="rId6"/>
    <p:sldId id="275" r:id="rId7"/>
    <p:sldId id="276" r:id="rId8"/>
    <p:sldId id="279" r:id="rId9"/>
    <p:sldId id="288" r:id="rId10"/>
    <p:sldId id="289" r:id="rId11"/>
    <p:sldId id="290" r:id="rId12"/>
    <p:sldId id="301" r:id="rId13"/>
    <p:sldId id="265" r:id="rId14"/>
    <p:sldId id="281" r:id="rId15"/>
    <p:sldId id="282" r:id="rId16"/>
    <p:sldId id="283" r:id="rId17"/>
    <p:sldId id="284" r:id="rId18"/>
    <p:sldId id="285" r:id="rId19"/>
    <p:sldId id="286" r:id="rId20"/>
    <p:sldId id="291" r:id="rId21"/>
    <p:sldId id="299" r:id="rId22"/>
    <p:sldId id="297" r:id="rId23"/>
    <p:sldId id="300" r:id="rId24"/>
    <p:sldId id="261" r:id="rId25"/>
    <p:sldId id="293" r:id="rId26"/>
    <p:sldId id="292" r:id="rId27"/>
    <p:sldId id="294" r:id="rId28"/>
    <p:sldId id="295" r:id="rId29"/>
    <p:sldId id="296" r:id="rId30"/>
    <p:sldId id="30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4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6F9B7-3BD9-4B09-BF23-32CEF0998739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B5187-86B6-477B-8B65-8B48EEC5A2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0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03211-B18B-477D-A05F-14E4BC87236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24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B5187-86B6-477B-8B65-8B48EEC5A2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9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B5187-86B6-477B-8B65-8B48EEC5A20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42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>
            <a:lvl1pPr algn="ctr"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0495280" y="6356349"/>
            <a:ext cx="1437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99125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412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46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89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56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35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23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" y="1551290"/>
            <a:ext cx="12200709" cy="3886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0" y="3114142"/>
            <a:ext cx="12192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 algn="ctr"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A200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CT to MR</a:t>
            </a: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rgbClr val="2A2003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translation</a:t>
            </a:r>
            <a:r>
              <a:rPr lang="en-US" altLang="zh-CN" sz="3200" dirty="0">
                <a:solidFill>
                  <a:srgbClr val="2A2003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3200" dirty="0" smtClean="0">
                <a:solidFill>
                  <a:srgbClr val="2A2003"/>
                </a:solidFill>
                <a:latin typeface="微软雅黑" pitchFamily="34" charset="-122"/>
                <a:ea typeface="微软雅黑" pitchFamily="34" charset="-122"/>
              </a:rPr>
              <a:t>Stroke </a:t>
            </a:r>
            <a:r>
              <a:rPr lang="en-US" altLang="zh-CN" sz="3200" dirty="0" smtClean="0">
                <a:solidFill>
                  <a:srgbClr val="2A2003"/>
                </a:solidFill>
                <a:latin typeface="微软雅黑" pitchFamily="34" charset="-122"/>
                <a:ea typeface="微软雅黑" pitchFamily="34" charset="-122"/>
              </a:rPr>
              <a:t>Detection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A2003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文本框 10"/>
          <p:cNvSpPr txBox="1">
            <a:spLocks noChangeArrowheads="1"/>
          </p:cNvSpPr>
          <p:nvPr/>
        </p:nvSpPr>
        <p:spPr bwMode="auto">
          <a:xfrm>
            <a:off x="3779520" y="4749595"/>
            <a:ext cx="4632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1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胡晟 陈伟杰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1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EEC9">
                    <a:lumMod val="10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2020.06.04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10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圆角矩形 11"/>
          <p:cNvSpPr>
            <a:spLocks noChangeArrowheads="1"/>
          </p:cNvSpPr>
          <p:nvPr/>
        </p:nvSpPr>
        <p:spPr bwMode="auto">
          <a:xfrm>
            <a:off x="4058195" y="4749595"/>
            <a:ext cx="4049486" cy="36933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0" y="1678771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28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Compared of four methods-test data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881149" y="5583115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MR origin                           NICE-GAN                       PIX2PIX                          UNIT                                </a:t>
            </a:r>
            <a:r>
              <a:rPr lang="en-US" altLang="zh-CN" dirty="0" err="1" smtClean="0"/>
              <a:t>CycleGAN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3365207"/>
            <a:ext cx="10058400" cy="2011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1225055"/>
            <a:ext cx="100584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0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Compared of four methods-test data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6" b="14606"/>
          <a:stretch/>
        </p:blipFill>
        <p:spPr>
          <a:xfrm>
            <a:off x="1846385" y="1468281"/>
            <a:ext cx="8229600" cy="45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3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Results- Stroke unpaired dataset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1608704"/>
            <a:ext cx="2438400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0" y="4283075"/>
            <a:ext cx="2438400" cy="243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253479"/>
            <a:ext cx="2438400" cy="2438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08704"/>
            <a:ext cx="2438400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51" y="160870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Results-paired dataset with Stroke model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15" y="2209800"/>
            <a:ext cx="2438400" cy="243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1" y="2209800"/>
            <a:ext cx="4876800" cy="2438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91408" y="4879731"/>
            <a:ext cx="189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Fake-MR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81092" y="4879731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Real-CT                             Real-MR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Results-paired </a:t>
            </a:r>
            <a:r>
              <a:rPr lang="en-US" altLang="zh-CN" sz="3200" dirty="0"/>
              <a:t>dataset with Stroke model</a:t>
            </a:r>
            <a:endParaRPr lang="zh-CN" altLang="en-US" sz="3200" dirty="0"/>
          </a:p>
          <a:p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591408" y="4879731"/>
            <a:ext cx="189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Fake-MR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81092" y="4879731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Real-CT                             Real-MR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1770395"/>
            <a:ext cx="4876800" cy="243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77" y="177039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Results-paired </a:t>
            </a:r>
            <a:r>
              <a:rPr lang="en-US" altLang="zh-CN" sz="3200" dirty="0" smtClean="0"/>
              <a:t>dataset(test) </a:t>
            </a:r>
            <a:r>
              <a:rPr lang="en-US" altLang="zh-CN" sz="3200" dirty="0"/>
              <a:t>with Stroke </a:t>
            </a:r>
            <a:r>
              <a:rPr lang="en-US" altLang="zh-CN" sz="3200" dirty="0" smtClean="0"/>
              <a:t>model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477108" y="3660055"/>
            <a:ext cx="189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Fake-MR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81092" y="4879731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Real-CT                             Real-MR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54823"/>
            <a:ext cx="4876800" cy="2438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54" y="1099459"/>
            <a:ext cx="2438400" cy="2438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54" y="4151583"/>
            <a:ext cx="2438400" cy="2438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8642" y="2256189"/>
            <a:ext cx="154311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 smtClean="0"/>
              <a:t>Stroke Model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75873" y="4879731"/>
            <a:ext cx="154311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dirty="0" smtClean="0"/>
              <a:t>normal Model</a:t>
            </a:r>
          </a:p>
        </p:txBody>
      </p:sp>
    </p:spTree>
    <p:extLst>
      <p:ext uri="{BB962C8B-B14F-4D97-AF65-F5344CB8AC3E}">
        <p14:creationId xmlns:p14="http://schemas.microsoft.com/office/powerpoint/2010/main" val="32677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Results-paired </a:t>
            </a:r>
            <a:r>
              <a:rPr lang="en-US" altLang="zh-CN" sz="3200" dirty="0"/>
              <a:t>dataset with Stroke </a:t>
            </a:r>
            <a:r>
              <a:rPr lang="en-US" altLang="zh-CN" sz="3200" dirty="0" smtClean="0"/>
              <a:t>model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591408" y="4879731"/>
            <a:ext cx="189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Fake-MR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81092" y="4879731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Real-CT                             Real-MR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69" y="2206746"/>
            <a:ext cx="4876800" cy="243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54" y="220674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Results-paired </a:t>
            </a:r>
            <a:r>
              <a:rPr lang="en-US" altLang="zh-CN" sz="3200" dirty="0"/>
              <a:t>dataset with Stroke </a:t>
            </a:r>
            <a:r>
              <a:rPr lang="en-US" altLang="zh-CN" sz="3200" dirty="0" smtClean="0"/>
              <a:t>model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591408" y="4879731"/>
            <a:ext cx="189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Fake-MR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81092" y="4879731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Real-CT                             Real-MR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2121876"/>
            <a:ext cx="2438400" cy="2438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69" y="2198498"/>
            <a:ext cx="4876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Results-paired </a:t>
            </a:r>
            <a:r>
              <a:rPr lang="en-US" altLang="zh-CN" sz="3200" dirty="0"/>
              <a:t>dataset with Stroke </a:t>
            </a:r>
            <a:r>
              <a:rPr lang="en-US" altLang="zh-CN" sz="3200" dirty="0" smtClean="0"/>
              <a:t>model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591408" y="4879731"/>
            <a:ext cx="189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Fake-MR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81092" y="4879731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Real-CT                             Real-MR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69" y="2017835"/>
            <a:ext cx="4876800" cy="243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201783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Results: </a:t>
            </a:r>
            <a:r>
              <a:rPr lang="en-US" altLang="zh-CN" sz="3200" dirty="0" smtClean="0"/>
              <a:t>Stroke model on paired </a:t>
            </a:r>
            <a:r>
              <a:rPr lang="en-US" altLang="zh-CN" sz="3200" dirty="0" smtClean="0"/>
              <a:t>dataset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56705" y="1571106"/>
            <a:ext cx="11080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Due to unknown label and unknown type(T1 or T2 …), effect of translation are various with different image.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Reinforce some unusual region in CT image.</a:t>
            </a:r>
          </a:p>
        </p:txBody>
      </p:sp>
    </p:spTree>
    <p:extLst>
      <p:ext uri="{BB962C8B-B14F-4D97-AF65-F5344CB8AC3E}">
        <p14:creationId xmlns:p14="http://schemas.microsoft.com/office/powerpoint/2010/main" val="36096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1256" y="1439222"/>
            <a:ext cx="49163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Motivation &amp; Introduction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Methods &amp; Datasets	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Results &amp; Evaluation</a:t>
            </a:r>
            <a:endParaRPr lang="en-US" altLang="zh-CN" sz="28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Conclusion</a:t>
            </a:r>
            <a:endParaRPr lang="en-US" altLang="zh-CN" sz="28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Future work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4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Evaluation</a:t>
            </a:r>
            <a:endParaRPr lang="zh-CN" altLang="en-US" sz="32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006155"/>
              </p:ext>
            </p:extLst>
          </p:nvPr>
        </p:nvGraphicFramePr>
        <p:xfrm>
          <a:off x="2245359" y="1431843"/>
          <a:ext cx="69668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85482236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7019461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1694558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0896641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54174186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01359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CT 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KID*100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SSIM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06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NICE-GAN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160.4225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6.6901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33.5919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32.2028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0.6546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17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Pix2pix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175.6467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9.2584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33.4935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32.2564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0.6889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9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175.4811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8.7179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38.9762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32.8983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0.6769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68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CycleGAN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187.6999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10.9101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39.3379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32.8989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0.5673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36905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053602"/>
              </p:ext>
            </p:extLst>
          </p:nvPr>
        </p:nvGraphicFramePr>
        <p:xfrm>
          <a:off x="2245359" y="3488347"/>
          <a:ext cx="696685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9880409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809288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6393312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6387760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1461277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66508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MR 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KID*100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SSIM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1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NICE-GAN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74.0494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1.8381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44.0960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31.5949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0.5898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4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pix2pix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89.5002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4.5898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45.6156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31.5800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0.6242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891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101.4364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5.7145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45.4120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31.7387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0.6286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CycleGAN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174.7381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14.5448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45.9759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31.5226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0.4861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811062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245359" y="5635869"/>
            <a:ext cx="696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Unpaired Stroke data(only NICE-GAN): </a:t>
            </a:r>
          </a:p>
          <a:p>
            <a:r>
              <a:rPr lang="en-US" altLang="zh-CN" dirty="0" smtClean="0"/>
              <a:t>CT: FID:174.7253 KID:7.2776                   MR:FID:81.9519 KID:1.9259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47" y="583590"/>
            <a:ext cx="11331880" cy="557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09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Pair Loss(One direction)</a:t>
            </a:r>
            <a:endParaRPr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740791" y="1465771"/>
                <a:ext cx="4323556" cy="479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pair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)~(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791" y="1465771"/>
                <a:ext cx="4323556" cy="479875"/>
              </a:xfrm>
              <a:prstGeom prst="rect">
                <a:avLst/>
              </a:prstGeom>
              <a:blipFill>
                <a:blip r:embed="rId2"/>
                <a:stretch>
                  <a:fillRect t="-87342" r="-3103" b="-124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149217" y="3282973"/>
                <a:ext cx="5647379" cy="540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mask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pair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)~(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∗(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217" y="3282973"/>
                <a:ext cx="5647379" cy="540148"/>
              </a:xfrm>
              <a:prstGeom prst="rect">
                <a:avLst/>
              </a:prstGeom>
              <a:blipFill>
                <a:blip r:embed="rId3"/>
                <a:stretch>
                  <a:fillRect t="-169318" r="-10691" b="-2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070320" y="2450548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Mask Pair Loss(One direction)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423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Conclusion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23454" y="983785"/>
            <a:ext cx="110808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/>
              <a:t>CT to MR image translation is feasible.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/>
              <a:t>Among four methods, NICE-GAN performs the best.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/>
              <a:t>We managed to translate CT images with clear nidus(</a:t>
            </a:r>
            <a:r>
              <a:rPr lang="zh-CN" altLang="en-US" sz="2400" dirty="0" smtClean="0"/>
              <a:t>病灶</a:t>
            </a:r>
            <a:r>
              <a:rPr lang="en-US" altLang="zh-CN" sz="2400" dirty="0" smtClean="0"/>
              <a:t>) into MR images with the same nidus as well as those without nidus translate into MR images without nidus.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b="0" dirty="0" smtClean="0"/>
              <a:t>I</a:t>
            </a:r>
            <a:r>
              <a:rPr lang="en-US" altLang="zh-CN" sz="2400" dirty="0" smtClean="0"/>
              <a:t>n Stroke dataset, we have the same result. </a:t>
            </a:r>
            <a:endParaRPr lang="en-US" altLang="zh-CN" sz="2400" b="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/>
              <a:t>Now we focus on the CT image with vague nidus but related MR image has nidus. We are waiting for the hospital to provide the dataset.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436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Future work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23454" y="983785"/>
            <a:ext cx="11080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/>
              <a:t>Get real data from the hospital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/>
              <a:t>Tell the doctor to help us label the data with </a:t>
            </a:r>
            <a:r>
              <a:rPr lang="en-US" altLang="zh-CN" sz="2400" dirty="0" smtClean="0"/>
              <a:t>ROIs(detection).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b="0" dirty="0" smtClean="0"/>
              <a:t>Using occurrence of stroke in ROIs in MR/CT image as </a:t>
            </a:r>
            <a:r>
              <a:rPr lang="en-US" altLang="zh-CN" sz="2400" b="0" dirty="0" smtClean="0"/>
              <a:t>label(mask).</a:t>
            </a:r>
            <a:endParaRPr lang="en-US" altLang="zh-CN" sz="2400" b="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/>
              <a:t>Train our own NICE-GAN model with specific data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400" dirty="0" smtClean="0"/>
              <a:t>Using a </a:t>
            </a:r>
            <a:r>
              <a:rPr lang="en-US" altLang="zh-CN" sz="2400" dirty="0" smtClean="0"/>
              <a:t>classification/detection </a:t>
            </a:r>
            <a:r>
              <a:rPr lang="en-US" altLang="zh-CN" sz="2400" dirty="0" smtClean="0"/>
              <a:t>model to recognize stroke region.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8680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Other work-Using </a:t>
            </a:r>
            <a:r>
              <a:rPr lang="en-US" altLang="zh-CN" sz="3200" dirty="0" smtClean="0"/>
              <a:t>pix2pix </a:t>
            </a:r>
            <a:r>
              <a:rPr lang="en-US" altLang="zh-CN" sz="3200" dirty="0"/>
              <a:t>to recognize nucleus of cells.</a:t>
            </a:r>
          </a:p>
          <a:p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7" y="1602152"/>
            <a:ext cx="4936392" cy="371681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317428" y="3483325"/>
            <a:ext cx="1354016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503" y="1602151"/>
            <a:ext cx="4936393" cy="371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Other work-Using </a:t>
            </a:r>
            <a:r>
              <a:rPr lang="en-US" altLang="zh-CN" sz="3200" dirty="0" smtClean="0"/>
              <a:t>pix2pix </a:t>
            </a:r>
            <a:r>
              <a:rPr lang="en-US" altLang="zh-CN" sz="3200" dirty="0"/>
              <a:t>to recognize nucleus of cells.</a:t>
            </a:r>
          </a:p>
          <a:p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39" y="1716453"/>
            <a:ext cx="4936392" cy="3716813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978770" y="3460559"/>
            <a:ext cx="1354016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86" y="1476227"/>
            <a:ext cx="1619123" cy="16191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76" y="1476227"/>
            <a:ext cx="1619123" cy="16191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09" y="3841289"/>
            <a:ext cx="1619123" cy="16191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77" y="3842571"/>
            <a:ext cx="1619123" cy="16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0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Other work-Using </a:t>
            </a:r>
            <a:r>
              <a:rPr lang="en-US" altLang="zh-CN" sz="3200" dirty="0" smtClean="0"/>
              <a:t>pix2pix </a:t>
            </a:r>
            <a:r>
              <a:rPr lang="en-US" altLang="zh-CN" sz="3200" dirty="0"/>
              <a:t>to recognize nucleus of cells.</a:t>
            </a:r>
          </a:p>
          <a:p>
            <a:endParaRPr lang="zh-CN" altLang="en-US" sz="3200" dirty="0"/>
          </a:p>
        </p:txBody>
      </p:sp>
      <p:sp>
        <p:nvSpPr>
          <p:cNvPr id="8" name="右箭头 7"/>
          <p:cNvSpPr/>
          <p:nvPr/>
        </p:nvSpPr>
        <p:spPr>
          <a:xfrm>
            <a:off x="5978770" y="3460559"/>
            <a:ext cx="1354016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509" y="1433831"/>
            <a:ext cx="1619123" cy="16191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74" y="1433831"/>
            <a:ext cx="1619123" cy="16191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86" y="3841288"/>
            <a:ext cx="1619123" cy="16191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675" y="3841289"/>
            <a:ext cx="1619123" cy="16191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5" y="1869105"/>
            <a:ext cx="4769702" cy="35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Other work-Using </a:t>
            </a:r>
            <a:r>
              <a:rPr lang="en-US" altLang="zh-CN" sz="3200" dirty="0" smtClean="0"/>
              <a:t>pix2pix </a:t>
            </a:r>
            <a:r>
              <a:rPr lang="en-US" altLang="zh-CN" sz="3200" dirty="0"/>
              <a:t>to recognize nucleus of cells.</a:t>
            </a:r>
          </a:p>
          <a:p>
            <a:endParaRPr lang="zh-CN" altLang="en-US" sz="32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010102" y="1504604"/>
            <a:ext cx="0" cy="45374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778924" y="5942793"/>
            <a:ext cx="965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Predict                                                                                                                     Truth</a:t>
            </a:r>
          </a:p>
          <a:p>
            <a:pPr algn="ctr"/>
            <a:r>
              <a:rPr lang="en-US" altLang="zh-CN" dirty="0" smtClean="0"/>
              <a:t>Using pix2pix TN = 53 FP = 7 FN = 2</a:t>
            </a:r>
            <a:endParaRPr lang="zh-CN" altLang="en-US" dirty="0"/>
          </a:p>
        </p:txBody>
      </p:sp>
      <p:pic>
        <p:nvPicPr>
          <p:cNvPr id="12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65" y="1647324"/>
            <a:ext cx="5262897" cy="39626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" y="1690688"/>
            <a:ext cx="5205304" cy="391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399010"/>
            <a:ext cx="10856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Other work-Using </a:t>
            </a:r>
            <a:r>
              <a:rPr lang="en-US" altLang="zh-CN" sz="3200" dirty="0" smtClean="0"/>
              <a:t>pix2pix </a:t>
            </a:r>
            <a:r>
              <a:rPr lang="en-US" altLang="zh-CN" sz="3200" dirty="0"/>
              <a:t>to recognize nucleus of cells.</a:t>
            </a:r>
          </a:p>
          <a:p>
            <a:endParaRPr lang="zh-CN" altLang="en-US" sz="32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6010102" y="1504604"/>
            <a:ext cx="0" cy="45374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778924" y="5942793"/>
            <a:ext cx="965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Predict                                                                                                                     Truth</a:t>
            </a:r>
          </a:p>
          <a:p>
            <a:pPr algn="ctr"/>
            <a:r>
              <a:rPr lang="en-US" altLang="zh-CN" dirty="0" smtClean="0"/>
              <a:t>Using VGGNET</a:t>
            </a:r>
            <a:endParaRPr lang="zh-CN" altLang="en-US" dirty="0"/>
          </a:p>
        </p:txBody>
      </p:sp>
      <p:pic>
        <p:nvPicPr>
          <p:cNvPr id="12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65" y="1647324"/>
            <a:ext cx="5262897" cy="39626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" y="1504603"/>
            <a:ext cx="5894470" cy="443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5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1202" y="505448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Motivation &amp; Introduction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656705" y="1571106"/>
            <a:ext cx="110808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Stroke</a:t>
            </a:r>
            <a:r>
              <a:rPr lang="zh-CN" altLang="en-US" sz="2800" dirty="0" smtClean="0"/>
              <a:t>：脑卒中（俗称中风）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	——CT</a:t>
            </a:r>
            <a:r>
              <a:rPr lang="zh-CN" altLang="en-US" sz="2800" dirty="0" smtClean="0"/>
              <a:t>诊断准确率低，难以判断（陈年脑阻塞与急性脑阻塞）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急性发病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	</a:t>
            </a:r>
            <a:r>
              <a:rPr lang="en-US" altLang="zh-CN" sz="2800" dirty="0" smtClean="0"/>
              <a:t>——MR</a:t>
            </a:r>
            <a:r>
              <a:rPr lang="zh-CN" altLang="en-US" sz="2800" dirty="0" smtClean="0"/>
              <a:t>准确，但扫描时间长、在</a:t>
            </a:r>
            <a:r>
              <a:rPr lang="zh-CN" altLang="en-US" sz="2800" dirty="0" smtClean="0"/>
              <a:t>许多医院分时段、需预约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考虑通过</a:t>
            </a:r>
            <a:r>
              <a:rPr lang="en-US" altLang="zh-CN" sz="2800" dirty="0" smtClean="0"/>
              <a:t>Image Translation</a:t>
            </a:r>
            <a:r>
              <a:rPr lang="zh-CN" altLang="en-US" sz="2800" dirty="0" smtClean="0"/>
              <a:t>，将</a:t>
            </a:r>
            <a:r>
              <a:rPr lang="en-US" altLang="zh-CN" sz="2800" dirty="0" smtClean="0"/>
              <a:t>CT</a:t>
            </a:r>
            <a:r>
              <a:rPr lang="zh-CN" altLang="en-US" sz="2800" dirty="0" smtClean="0"/>
              <a:t>图像中的隐藏信息和表面信息转换到</a:t>
            </a:r>
            <a:r>
              <a:rPr lang="en-US" altLang="zh-CN" sz="2800" dirty="0" smtClean="0"/>
              <a:t>MR</a:t>
            </a:r>
            <a:r>
              <a:rPr lang="zh-CN" altLang="en-US" sz="2800" dirty="0" smtClean="0"/>
              <a:t>图像上，辅助医生诊断。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238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1345" y="2760785"/>
            <a:ext cx="7614139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6600" dirty="0" smtClean="0"/>
              <a:t>THANKS!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5931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1202" y="505448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Introduction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708980" y="1210621"/>
            <a:ext cx="110808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可行性分析</a:t>
            </a:r>
            <a:r>
              <a:rPr lang="zh-CN" altLang="en-US" sz="2800" dirty="0"/>
              <a:t>：在成像结构上，</a:t>
            </a:r>
            <a:r>
              <a:rPr lang="en-US" altLang="zh-CN" sz="2800" dirty="0"/>
              <a:t>CT</a:t>
            </a:r>
            <a:r>
              <a:rPr lang="zh-CN" altLang="en-US" sz="2800" dirty="0"/>
              <a:t>和</a:t>
            </a:r>
            <a:r>
              <a:rPr lang="en-US" altLang="zh-CN" sz="2800" dirty="0"/>
              <a:t>MR</a:t>
            </a:r>
            <a:r>
              <a:rPr lang="zh-CN" altLang="en-US" sz="2800" dirty="0"/>
              <a:t>均为切片式，存在对应关系。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CT</a:t>
            </a:r>
            <a:r>
              <a:rPr lang="zh-CN" altLang="en-US" sz="2800" dirty="0" smtClean="0"/>
              <a:t>图像中某些病变不明显，可以通过转化突出和确定病变位置。医生的诊断准确率也和其资历有关，通过生成</a:t>
            </a:r>
            <a:r>
              <a:rPr lang="en-US" altLang="zh-CN" sz="2800" dirty="0" smtClean="0"/>
              <a:t>MR</a:t>
            </a:r>
            <a:r>
              <a:rPr lang="zh-CN" altLang="en-US" sz="2800" dirty="0" smtClean="0"/>
              <a:t>图可起到对资历较浅的医生的辅助效果。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我们的研究做了四种已有的</a:t>
            </a:r>
            <a:r>
              <a:rPr lang="en-US" altLang="zh-CN" sz="2800" dirty="0" smtClean="0"/>
              <a:t>Image Translation</a:t>
            </a:r>
            <a:r>
              <a:rPr lang="zh-CN" altLang="en-US" sz="2800" dirty="0" smtClean="0"/>
              <a:t>方法效果对比，并对效果最好的一种用了加权的</a:t>
            </a:r>
            <a:r>
              <a:rPr lang="en-US" altLang="zh-CN" sz="2800" dirty="0" smtClean="0"/>
              <a:t>pair loss</a:t>
            </a:r>
            <a:r>
              <a:rPr lang="zh-CN" altLang="en-US" sz="2800" dirty="0" smtClean="0"/>
              <a:t>和</a:t>
            </a:r>
            <a:r>
              <a:rPr lang="zh-CN" altLang="en-US" sz="2800" dirty="0"/>
              <a:t>给定</a:t>
            </a:r>
            <a:r>
              <a:rPr lang="zh-CN" altLang="en-US" sz="2800" dirty="0" smtClean="0"/>
              <a:t>的</a:t>
            </a:r>
            <a:r>
              <a:rPr lang="en-US" altLang="zh-CN" sz="2800" dirty="0" smtClean="0"/>
              <a:t>mask</a:t>
            </a:r>
            <a:r>
              <a:rPr lang="zh-CN" altLang="en-US" sz="2800" dirty="0" smtClean="0"/>
              <a:t>结合进行后续工作。由于真实数据尚在和医院方商谈（目前拿到的数据来源于网络，没有</a:t>
            </a:r>
            <a:r>
              <a:rPr lang="en-US" altLang="zh-CN" sz="2800" dirty="0" smtClean="0"/>
              <a:t>label</a:t>
            </a:r>
            <a:r>
              <a:rPr lang="zh-CN" altLang="en-US" sz="2800" dirty="0" smtClean="0"/>
              <a:t>无法做分割），所以后续工作我们暂时只做了框架没有进行实验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420116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Methods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56705" y="1571106"/>
            <a:ext cx="110808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/>
              <a:t>Five methods: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/>
              <a:t>NICE-GAN: No-Independent-Component-for-Encoding GAN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/>
              <a:t>UNIT: </a:t>
            </a:r>
            <a:r>
              <a:rPr lang="en-US" altLang="zh-CN" sz="2800" dirty="0" err="1"/>
              <a:t>UNsupervised</a:t>
            </a:r>
            <a:r>
              <a:rPr lang="en-US" altLang="zh-CN" sz="2800" dirty="0"/>
              <a:t> Image-to-image Translation </a:t>
            </a:r>
            <a:endParaRPr lang="en-US" altLang="zh-CN" sz="28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Pix2pix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err="1" smtClean="0"/>
              <a:t>CycleGAN</a:t>
            </a:r>
            <a:endParaRPr lang="en-US" altLang="zh-CN" sz="28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NICE-GAN(changed) for our own dataset with a classifier/detection network after the translation.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348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Datasets for contrast 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56705" y="1571106"/>
            <a:ext cx="11080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367 paired CT&amp;MR data, with T1-WI&amp;T2-WI MR image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No label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Train: 300pairs, Test: 67pairs.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905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Dataset for </a:t>
            </a:r>
            <a:r>
              <a:rPr lang="en-US" altLang="zh-CN" sz="3200" dirty="0" smtClean="0"/>
              <a:t>Stroke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656705" y="1571106"/>
            <a:ext cx="11080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2830 unpaired data. 1607 CT image, 1223 T2-WI MR image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dirty="0" smtClean="0"/>
              <a:t>All from Stroke patient.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Train: 1547 CT image, 1183 MR image.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Test: 60 CT image, 40 MR image.</a:t>
            </a:r>
          </a:p>
        </p:txBody>
      </p:sp>
    </p:spTree>
    <p:extLst>
      <p:ext uri="{BB962C8B-B14F-4D97-AF65-F5344CB8AC3E}">
        <p14:creationId xmlns:p14="http://schemas.microsoft.com/office/powerpoint/2010/main" val="25631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5840" y="665018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NICE-GAN: No-Independent-Component-for-Encoding GAN 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5179DB-CCED-4249-9A96-9D076A231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98" y="1515428"/>
            <a:ext cx="6307054" cy="45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7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BEEC9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BEEC9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1149" y="514684"/>
            <a:ext cx="1085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Compared of four methods-test data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1245446"/>
            <a:ext cx="10058400" cy="2011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9" y="3403113"/>
            <a:ext cx="10058400" cy="2011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1149" y="5583115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MR origin                           NICE-GAN                       PIX2PIX                          UNIT                                </a:t>
            </a:r>
            <a:r>
              <a:rPr lang="en-US" altLang="zh-CN" dirty="0" err="1" smtClean="0"/>
              <a:t>CycleGAN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0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清风素材 https://12sc.taobao.com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790</Words>
  <Application>Microsoft Office PowerPoint</Application>
  <PresentationFormat>宽屏</PresentationFormat>
  <Paragraphs>185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等线</vt:lpstr>
      <vt:lpstr>宋体</vt:lpstr>
      <vt:lpstr>微软雅黑</vt:lpstr>
      <vt:lpstr>Arial</vt:lpstr>
      <vt:lpstr>Calibri</vt:lpstr>
      <vt:lpstr>Cambria Math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 1</dc:creator>
  <cp:lastModifiedBy>胡 1</cp:lastModifiedBy>
  <cp:revision>57</cp:revision>
  <dcterms:created xsi:type="dcterms:W3CDTF">2020-04-28T09:29:26Z</dcterms:created>
  <dcterms:modified xsi:type="dcterms:W3CDTF">2020-06-04T07:00:32Z</dcterms:modified>
</cp:coreProperties>
</file>